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6"/>
  </p:notesMasterIdLst>
  <p:sldIdLst>
    <p:sldId id="325" r:id="rId2"/>
    <p:sldId id="333" r:id="rId3"/>
    <p:sldId id="330" r:id="rId4"/>
    <p:sldId id="326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10FD9-79AF-4402-B54B-8FA48F4232A7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F40B68-42A0-4A58-9CF9-2CAD6691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5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5E1DC23-578F-4F53-ADAE-DA9BCD379CA0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s.pitt.edu/reesweb/" TargetMode="External"/><Relationship Id="rId2" Type="http://schemas.openxmlformats.org/officeDocument/2006/relationships/hyperlink" Target="http://www.telegraph.co.uk/news/worldn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ferl.org/newsline" TargetMode="External"/><Relationship Id="rId5" Type="http://schemas.openxmlformats.org/officeDocument/2006/relationships/hyperlink" Target="http://www.tol.cz/" TargetMode="External"/><Relationship Id="rId4" Type="http://schemas.openxmlformats.org/officeDocument/2006/relationships/hyperlink" Target="http://www.brookings.edu/research/opinions/2015/01/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82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LREC Management Office (LRECMO)</a:t>
            </a: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37718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6" y="0"/>
            <a:ext cx="8800648" cy="363071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400" b="1" i="1" dirty="0" smtClean="0"/>
              <a:t>Some reading sources:</a:t>
            </a: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52480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C. Rice, </a:t>
            </a:r>
            <a:r>
              <a:rPr lang="en-US" sz="1400" dirty="0"/>
              <a:t>“Will America Heed the Wake-Up Call of Ukraine?,” </a:t>
            </a:r>
            <a:r>
              <a:rPr lang="en-US" sz="1400" i="1" dirty="0"/>
              <a:t>Washington Post</a:t>
            </a:r>
            <a:r>
              <a:rPr lang="en-US" sz="1400" dirty="0"/>
              <a:t>, 7 March, 2014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E. </a:t>
            </a:r>
            <a:r>
              <a:rPr lang="en-US" sz="1400" b="1" dirty="0" err="1"/>
              <a:t>Luttwak</a:t>
            </a:r>
            <a:r>
              <a:rPr lang="en-US" sz="1400" b="1" dirty="0"/>
              <a:t>, </a:t>
            </a:r>
            <a:r>
              <a:rPr lang="en-US" sz="1400" dirty="0" smtClean="0"/>
              <a:t>“Georgia </a:t>
            </a:r>
            <a:r>
              <a:rPr lang="en-US" sz="1400" dirty="0"/>
              <a:t>conflict: Moscow has blown away soft </a:t>
            </a:r>
            <a:r>
              <a:rPr lang="en-US" sz="1400" dirty="0" smtClean="0"/>
              <a:t>power” </a:t>
            </a:r>
            <a:r>
              <a:rPr lang="en-US" sz="1400" i="1" dirty="0" smtClean="0"/>
              <a:t>The </a:t>
            </a:r>
            <a:r>
              <a:rPr lang="en-US" sz="1400" i="1" dirty="0"/>
              <a:t>Daily Telegraph</a:t>
            </a:r>
            <a:r>
              <a:rPr lang="en-US" sz="1400" dirty="0"/>
              <a:t>, 16 August 2008, </a:t>
            </a:r>
            <a:r>
              <a:rPr lang="en-US" sz="1400" dirty="0">
                <a:hlinkClick r:id="rId2"/>
              </a:rPr>
              <a:t>http://www.telegraph.co.uk/news/worldnews</a:t>
            </a:r>
            <a:endParaRPr lang="en-US" sz="1400" dirty="0"/>
          </a:p>
          <a:p>
            <a:pPr marL="0" lvl="1">
              <a:lnSpc>
                <a:spcPct val="80000"/>
              </a:lnSpc>
              <a:buNone/>
              <a:defRPr/>
            </a:pPr>
            <a:endParaRPr lang="en-US" sz="1400" b="1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i="1" dirty="0"/>
              <a:t>RIA </a:t>
            </a:r>
            <a:r>
              <a:rPr lang="en-US" sz="1400" b="1" i="1" dirty="0" err="1"/>
              <a:t>Novosti</a:t>
            </a:r>
            <a:r>
              <a:rPr lang="en-US" sz="1400" b="1" dirty="0"/>
              <a:t>, </a:t>
            </a:r>
            <a:r>
              <a:rPr lang="en-US" sz="1400" dirty="0"/>
              <a:t>4 March, </a:t>
            </a:r>
            <a:r>
              <a:rPr lang="en-US" sz="1400" dirty="0" smtClean="0"/>
              <a:t>2014</a:t>
            </a:r>
            <a:r>
              <a:rPr lang="en-US" sz="1400" b="1" dirty="0" smtClean="0"/>
              <a:t> </a:t>
            </a:r>
            <a:r>
              <a:rPr lang="en-US" sz="1400" dirty="0" smtClean="0"/>
              <a:t>“Russia </a:t>
            </a:r>
            <a:r>
              <a:rPr lang="en-US" sz="1400" dirty="0"/>
              <a:t>Reinforces Armenian Base with Overhauled MiG-29 Fighter Jets”  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b="1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Center for Russian and East European Studies at the University of Pittsburgh: </a:t>
            </a:r>
            <a:r>
              <a:rPr lang="en-US" sz="1400" dirty="0">
                <a:hlinkClick r:id="rId3"/>
              </a:rPr>
              <a:t>http://www.ucis.pitt.edu/rees</a:t>
            </a:r>
            <a:r>
              <a:rPr lang="en-US" sz="1400" dirty="0">
                <a:solidFill>
                  <a:schemeClr val="accent2"/>
                </a:solidFill>
                <a:hlinkClick r:id="rId3"/>
              </a:rPr>
              <a:t>web/</a:t>
            </a:r>
            <a:endParaRPr lang="en-US" sz="1400" dirty="0">
              <a:solidFill>
                <a:schemeClr val="accent2"/>
              </a:solidFill>
            </a:endParaRPr>
          </a:p>
          <a:p>
            <a:pPr marL="0" lvl="1">
              <a:lnSpc>
                <a:spcPct val="80000"/>
              </a:lnSpc>
              <a:defRPr/>
            </a:pPr>
            <a:endParaRPr lang="en-US" sz="1400" b="1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R. </a:t>
            </a:r>
            <a:r>
              <a:rPr lang="en-US" sz="1400" b="1" dirty="0"/>
              <a:t>D. </a:t>
            </a:r>
            <a:r>
              <a:rPr lang="en-US" sz="1400" b="1" dirty="0" err="1"/>
              <a:t>Kauzlarich</a:t>
            </a:r>
            <a:r>
              <a:rPr lang="en-US" sz="1400" b="1" dirty="0"/>
              <a:t>, “</a:t>
            </a:r>
            <a:r>
              <a:rPr lang="en-US" sz="1400" dirty="0"/>
              <a:t>The Heydar </a:t>
            </a:r>
            <a:r>
              <a:rPr lang="en-US" sz="1400" dirty="0" err="1"/>
              <a:t>Aliyev</a:t>
            </a:r>
            <a:r>
              <a:rPr lang="en-US" sz="1400" dirty="0"/>
              <a:t> Era Ends in Azerbaijan Not with a Bang but a Whisper,” 13 January, </a:t>
            </a:r>
            <a:r>
              <a:rPr lang="en-US" sz="1400" dirty="0" smtClean="0"/>
              <a:t>2015  </a:t>
            </a:r>
            <a:r>
              <a:rPr lang="en-US" sz="1400" u="sng" dirty="0" smtClean="0">
                <a:hlinkClick r:id="rId4"/>
              </a:rPr>
              <a:t>http://www.brookings.edu/research/opinions/2015/01/13</a:t>
            </a:r>
            <a:endParaRPr lang="en-US" sz="1400" u="sng" dirty="0" smtClean="0"/>
          </a:p>
          <a:p>
            <a:pPr marL="0" lvl="1">
              <a:lnSpc>
                <a:spcPct val="80000"/>
              </a:lnSpc>
              <a:defRPr/>
            </a:pPr>
            <a:endParaRPr lang="en-US" sz="1400" b="1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 Transitions </a:t>
            </a:r>
            <a:r>
              <a:rPr lang="en-US" sz="1400" b="1" dirty="0"/>
              <a:t>Online, News Source covering the former Soviet Union and Eastern Europe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www.tol.cz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8826" y="3048000"/>
            <a:ext cx="8986221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endParaRPr lang="en-US" sz="1400" b="1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Radio Free Europe/Radio Liberty: </a:t>
            </a:r>
            <a:r>
              <a:rPr lang="en-US" sz="1400" dirty="0"/>
              <a:t>“Russian Generals Accuse Medvedev of Hesitation in Russia-Georgia War,” </a:t>
            </a:r>
            <a:r>
              <a:rPr lang="en-US" sz="1400" i="1" dirty="0"/>
              <a:t>Radio Free Europe, Radio Liberty</a:t>
            </a:r>
            <a:r>
              <a:rPr lang="en-US" sz="1400" dirty="0"/>
              <a:t>, 8 August, 2012 </a:t>
            </a:r>
            <a:r>
              <a:rPr lang="en-US" sz="1400" dirty="0">
                <a:hlinkClick r:id="rId6"/>
              </a:rPr>
              <a:t>http://www.rferl.org/newsline</a:t>
            </a:r>
            <a:r>
              <a:rPr lang="en-US" sz="1400" dirty="0"/>
              <a:t> 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G. </a:t>
            </a:r>
            <a:r>
              <a:rPr lang="en-US" sz="1400" b="1" dirty="0" smtClean="0"/>
              <a:t>Friedman</a:t>
            </a:r>
            <a:r>
              <a:rPr lang="en-US" sz="1400" b="1" dirty="0"/>
              <a:t>, </a:t>
            </a:r>
            <a:r>
              <a:rPr lang="en-US" sz="1400" dirty="0"/>
              <a:t>“From Estonia to Azerbaijan: American Strategy After Ukraine,” </a:t>
            </a:r>
            <a:r>
              <a:rPr lang="en-US" sz="1400" dirty="0" smtClean="0"/>
              <a:t>Strattfor</a:t>
            </a:r>
            <a:r>
              <a:rPr lang="en-US" sz="1400" dirty="0"/>
              <a:t>: 25 March, </a:t>
            </a:r>
            <a:r>
              <a:rPr lang="en-US" sz="1400" dirty="0" smtClean="0"/>
              <a:t>2014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R. Baumann,</a:t>
            </a:r>
            <a:r>
              <a:rPr lang="en-US" sz="1400" dirty="0" smtClean="0"/>
              <a:t> “Historical Perspective on the Conflict in Chechnya,” Low Intensity Conflict &amp; Law Enforcement, published by Frank Cass, London, Vol.4</a:t>
            </a:r>
            <a:r>
              <a:rPr lang="en-US" sz="1400" dirty="0"/>
              <a:t>, No.1, </a:t>
            </a:r>
            <a:r>
              <a:rPr lang="en-US" sz="1400" dirty="0" smtClean="0"/>
              <a:t>Summer 1995</a:t>
            </a:r>
            <a:r>
              <a:rPr lang="en-US" sz="1400" dirty="0"/>
              <a:t>, </a:t>
            </a:r>
            <a:r>
              <a:rPr lang="en-US" sz="1400" dirty="0" smtClean="0"/>
              <a:t>p.p.119-132 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dirty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M. Ibrahimov,</a:t>
            </a:r>
            <a:r>
              <a:rPr lang="en-US" sz="1400" dirty="0" smtClean="0"/>
              <a:t> Book</a:t>
            </a:r>
            <a:r>
              <a:rPr lang="en-US" sz="1400" dirty="0"/>
              <a:t>: </a:t>
            </a:r>
            <a:r>
              <a:rPr lang="en-US" sz="1400" dirty="0" smtClean="0"/>
              <a:t>“Invitation </a:t>
            </a:r>
            <a:r>
              <a:rPr lang="en-US" sz="1400" dirty="0"/>
              <a:t>To Rain, A Story Of The Road Taken Towards Freedom. Global Scholarly </a:t>
            </a:r>
            <a:r>
              <a:rPr lang="en-US" sz="1400" dirty="0" smtClean="0"/>
              <a:t>Publications</a:t>
            </a:r>
            <a:r>
              <a:rPr lang="en-US" sz="1400" dirty="0"/>
              <a:t>. New York, NY, USA. </a:t>
            </a:r>
            <a:r>
              <a:rPr lang="en-US" sz="1400" dirty="0" smtClean="0"/>
              <a:t>October, 2008</a:t>
            </a:r>
            <a:endParaRPr lang="en-US" sz="1400" dirty="0"/>
          </a:p>
          <a:p>
            <a:pPr marL="0" lvl="1">
              <a:lnSpc>
                <a:spcPct val="80000"/>
              </a:lnSpc>
              <a:defRPr/>
            </a:pPr>
            <a:endParaRPr lang="en-US" sz="1400" dirty="0" smtClean="0"/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M. Ibrahimov, </a:t>
            </a:r>
            <a:r>
              <a:rPr lang="en-US" sz="1400" dirty="0" smtClean="0"/>
              <a:t>Socio-cultural </a:t>
            </a:r>
            <a:r>
              <a:rPr lang="en-US" sz="1400" dirty="0"/>
              <a:t>lessons from Eurasia and Afghanistan. Military Intelligence  Professional Bulletin (MIPB). Jan/March </a:t>
            </a:r>
            <a:r>
              <a:rPr lang="en-US" sz="1400" dirty="0" smtClean="0"/>
              <a:t>2011</a:t>
            </a:r>
          </a:p>
          <a:p>
            <a:pPr marL="0" lvl="1">
              <a:lnSpc>
                <a:spcPct val="80000"/>
              </a:lnSpc>
              <a:defRPr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M. Ibrahimov,</a:t>
            </a:r>
            <a:r>
              <a:rPr lang="en-US" sz="1400" dirty="0" smtClean="0"/>
              <a:t> </a:t>
            </a:r>
            <a:r>
              <a:rPr lang="en-US" sz="1400" i="1" dirty="0" smtClean="0"/>
              <a:t>U.S</a:t>
            </a:r>
            <a:r>
              <a:rPr lang="en-US" sz="1400" i="1" dirty="0"/>
              <a:t>. Policy in the Caucasus: New Opportunities and Challenges. </a:t>
            </a:r>
            <a:r>
              <a:rPr lang="en-US" sz="1400" dirty="0" smtClean="0"/>
              <a:t> </a:t>
            </a:r>
            <a:r>
              <a:rPr lang="en-US" sz="1400" dirty="0"/>
              <a:t>Washington International. September/October 2002</a:t>
            </a:r>
            <a:r>
              <a:rPr lang="en-US" sz="1600" dirty="0"/>
              <a:t>.</a:t>
            </a:r>
          </a:p>
          <a:p>
            <a:pPr marL="0" lvl="1">
              <a:lnSpc>
                <a:spcPct val="80000"/>
              </a:lnSpc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45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76200"/>
            <a:ext cx="91821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094012"/>
            <a:ext cx="1082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</a:rPr>
              <a:t>Contact</a:t>
            </a:r>
            <a:r>
              <a:rPr lang="en-US" b="1" i="1" dirty="0">
                <a:latin typeface="Arial" panose="020B0604020202020204" pitchFamily="34" charset="0"/>
              </a:rPr>
              <a:t>: </a:t>
            </a:r>
          </a:p>
          <a:p>
            <a:r>
              <a:rPr lang="en-US" b="1" i="1" dirty="0" smtClean="0">
                <a:latin typeface="Arial" panose="020B0604020202020204" pitchFamily="34" charset="0"/>
              </a:rPr>
              <a:t>Program </a:t>
            </a:r>
            <a:r>
              <a:rPr lang="en-US" b="1" i="1" dirty="0">
                <a:latin typeface="Arial" panose="020B0604020202020204" pitchFamily="34" charset="0"/>
              </a:rPr>
              <a:t>Manager</a:t>
            </a:r>
          </a:p>
          <a:p>
            <a:r>
              <a:rPr lang="en-US" b="1" i="1" dirty="0">
                <a:latin typeface="Arial" panose="020B0604020202020204" pitchFamily="34" charset="0"/>
              </a:rPr>
              <a:t>CAC </a:t>
            </a:r>
            <a:r>
              <a:rPr lang="en-US" b="1" i="1" dirty="0" smtClean="0">
                <a:latin typeface="Arial" panose="020B0604020202020204" pitchFamily="34" charset="0"/>
              </a:rPr>
              <a:t>CREL </a:t>
            </a:r>
            <a:r>
              <a:rPr lang="en-US" b="1" i="1" dirty="0">
                <a:latin typeface="Arial" panose="020B0604020202020204" pitchFamily="34" charset="0"/>
              </a:rPr>
              <a:t>Management </a:t>
            </a:r>
            <a:r>
              <a:rPr lang="en-US" b="1" i="1" dirty="0" smtClean="0">
                <a:latin typeface="Arial" panose="020B0604020202020204" pitchFamily="34" charset="0"/>
              </a:rPr>
              <a:t>Office (LRECMO)</a:t>
            </a:r>
          </a:p>
          <a:p>
            <a:r>
              <a:rPr lang="en-US" b="1" i="1" dirty="0"/>
              <a:t>Fort Leavenworth, KS 66027-2300</a:t>
            </a:r>
          </a:p>
          <a:p>
            <a:endParaRPr lang="en-US" dirty="0" smtClean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645952"/>
              </a:solidFill>
              <a:latin typeface="Arial" panose="020B0604020202020204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5657671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5500" y="6121380"/>
            <a:ext cx="499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9900"/>
                </a:solidFill>
              </a:rPr>
              <a:t>http://usacac.army.mil/organizations/cace/lrec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1005" y="5629844"/>
            <a:ext cx="4334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(913) 684-3345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DSN: 552-3345 </a:t>
            </a:r>
          </a:p>
          <a:p>
            <a:r>
              <a:rPr lang="en-US" dirty="0" smtClean="0"/>
              <a:t>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900</TotalTime>
  <Words>377</Words>
  <Application>Microsoft Office PowerPoint</Application>
  <PresentationFormat>On-screen Show (4:3)</PresentationFormat>
  <Paragraphs>53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Essential</vt:lpstr>
      <vt:lpstr>PowerPoint Presentation</vt:lpstr>
      <vt:lpstr>PowerPoint Presentation</vt:lpstr>
      <vt:lpstr>Some reading sources: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mahir.ibrahimov</cp:lastModifiedBy>
  <cp:revision>92</cp:revision>
  <cp:lastPrinted>2015-03-09T15:55:47Z</cp:lastPrinted>
  <dcterms:created xsi:type="dcterms:W3CDTF">2015-02-08T01:43:43Z</dcterms:created>
  <dcterms:modified xsi:type="dcterms:W3CDTF">2015-09-04T15:43:36Z</dcterms:modified>
</cp:coreProperties>
</file>